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0"/>
  </p:notesMasterIdLst>
  <p:handoutMasterIdLst>
    <p:handoutMasterId r:id="rId41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39" r:id="rId13"/>
    <p:sldId id="340" r:id="rId14"/>
    <p:sldId id="310" r:id="rId15"/>
    <p:sldId id="311" r:id="rId16"/>
    <p:sldId id="312" r:id="rId17"/>
    <p:sldId id="333" r:id="rId18"/>
    <p:sldId id="313" r:id="rId19"/>
    <p:sldId id="318" r:id="rId20"/>
    <p:sldId id="334" r:id="rId21"/>
    <p:sldId id="323" r:id="rId22"/>
    <p:sldId id="314" r:id="rId23"/>
    <p:sldId id="316" r:id="rId24"/>
    <p:sldId id="320" r:id="rId25"/>
    <p:sldId id="324" r:id="rId26"/>
    <p:sldId id="335" r:id="rId27"/>
    <p:sldId id="325" r:id="rId28"/>
    <p:sldId id="319" r:id="rId29"/>
    <p:sldId id="331" r:id="rId30"/>
    <p:sldId id="315" r:id="rId31"/>
    <p:sldId id="317" r:id="rId32"/>
    <p:sldId id="326" r:id="rId33"/>
    <p:sldId id="327" r:id="rId34"/>
    <p:sldId id="328" r:id="rId35"/>
    <p:sldId id="329" r:id="rId36"/>
    <p:sldId id="330" r:id="rId37"/>
    <p:sldId id="338" r:id="rId38"/>
    <p:sldId id="337" r:id="rId39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6005" autoAdjust="0"/>
  </p:normalViewPr>
  <p:slideViewPr>
    <p:cSldViewPr snapToGrid="0" snapToObjects="1">
      <p:cViewPr varScale="1">
        <p:scale>
          <a:sx n="126" d="100"/>
          <a:sy n="126" d="100"/>
        </p:scale>
        <p:origin x="5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Print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&lt;filename&gt;</a:t>
            </a:r>
          </a:p>
          <a:p>
            <a:r>
              <a:rPr lang="en-US" dirty="0">
                <a:latin typeface="+mn-lt"/>
              </a:rPr>
              <a:t>Print the top/bottom of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head &lt;filename&gt;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tail &lt;filename&gt;</a:t>
            </a:r>
          </a:p>
          <a:p>
            <a:r>
              <a:rPr lang="en-US" dirty="0">
                <a:latin typeface="+mn-lt"/>
              </a:rPr>
              <a:t>View paginated version: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less &lt;filename&gt;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Alter the behavior of commands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Find appropriate options via the manual pages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man &lt;command&gt;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1617-8E11-754A-B286-FD61E8C5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Useful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5B7-9889-FB40-BEB1-60EDEDBA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move or delete directories: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cp|mv|rm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&lt;directory&gt;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More detailed directory listing with ls: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		long listing: shows more information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		all files: includes hidden files	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		human readable file sizes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1D81-ADA5-CB4C-8523-2FCAB58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6D0230-41B1-134C-BEAB-939CCE105704}"/>
              </a:ext>
            </a:extLst>
          </p:cNvPr>
          <p:cNvCxnSpPr/>
          <p:nvPr/>
        </p:nvCxnSpPr>
        <p:spPr>
          <a:xfrm>
            <a:off x="1513840" y="42976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E2089-6E2C-694F-9771-42318B707FD8}"/>
              </a:ext>
            </a:extLst>
          </p:cNvPr>
          <p:cNvCxnSpPr/>
          <p:nvPr/>
        </p:nvCxnSpPr>
        <p:spPr>
          <a:xfrm>
            <a:off x="1513840" y="387096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6D69C-B2B8-454E-A006-717AF7BB75FA}"/>
              </a:ext>
            </a:extLst>
          </p:cNvPr>
          <p:cNvCxnSpPr/>
          <p:nvPr/>
        </p:nvCxnSpPr>
        <p:spPr>
          <a:xfrm>
            <a:off x="1513840" y="34290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Text Streams</a:t>
            </a:r>
          </a:p>
          <a:p>
            <a:r>
              <a:rPr lang="en-US" dirty="0">
                <a:latin typeface="+mj-lt"/>
              </a:rPr>
              <a:t>Redirection</a:t>
            </a:r>
          </a:p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Text streams are blocks of characters, usually separated by newlines that a program uses to communicate with it’s environment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STDIN	(file descriptor: 0)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STDOUT	(file descriptor: 1)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STDERR	(file descriptor: 2)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Most commands take input from STDIN,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These three text streams can be redirected to each other, or to files</a:t>
            </a:r>
          </a:p>
          <a:p>
            <a:r>
              <a:rPr lang="en-US" dirty="0">
                <a:latin typeface="+mn-lt"/>
              </a:rPr>
              <a:t>Redirect STDIN (read from file)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Redirect STDOUT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copyOfText.txt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textTwice.txt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(append)</a:t>
            </a:r>
          </a:p>
          <a:p>
            <a:r>
              <a:rPr lang="en-US" dirty="0">
                <a:latin typeface="+mn-lt"/>
              </a:rPr>
              <a:t>Redirect STDERR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errorsText.txt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2&gt;&amp;1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outputAndErrors.txt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form of redirection:</a:t>
            </a:r>
          </a:p>
          <a:p>
            <a:pPr lvl="1"/>
            <a:r>
              <a:rPr lang="en-US" dirty="0">
                <a:latin typeface="+mn-lt"/>
              </a:rPr>
              <a:t>STDOUT of one command is sent to STDIN of another command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Used to “chain” commands together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grep “^$”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wc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history | grep “java”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tzv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Tarball.tar.gz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less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Permissions</a:t>
            </a:r>
          </a:p>
          <a:p>
            <a:r>
              <a:rPr lang="en-US" dirty="0">
                <a:latin typeface="+mn-lt"/>
              </a:rPr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“interpreter”,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, bash, </a:t>
            </a:r>
            <a:r>
              <a:rPr lang="en-US" dirty="0" err="1">
                <a:latin typeface="+mj-lt"/>
              </a:rPr>
              <a:t>perl</a:t>
            </a:r>
            <a:r>
              <a:rPr lang="en-US" dirty="0">
                <a:latin typeface="+mj-lt"/>
              </a:rPr>
              <a:t>, python</a:t>
            </a:r>
          </a:p>
          <a:p>
            <a:r>
              <a:rPr lang="en-US" dirty="0">
                <a:latin typeface="+mj-lt"/>
              </a:rPr>
              <a:t>Variables:</a:t>
            </a:r>
          </a:p>
          <a:p>
            <a:pPr lvl="1"/>
            <a:r>
              <a:rPr lang="en-US" dirty="0">
                <a:latin typeface="+mj-lt"/>
              </a:rPr>
              <a:t>$PATH, $HOME, $USER</a:t>
            </a:r>
          </a:p>
          <a:p>
            <a:r>
              <a:rPr lang="en-US" dirty="0">
                <a:latin typeface="+mj-lt"/>
              </a:rPr>
              <a:t>Print a variable’s contents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echo &lt;$VARIABLE&gt;</a:t>
            </a:r>
          </a:p>
          <a:p>
            <a:r>
              <a:rPr lang="en-US" dirty="0">
                <a:latin typeface="+mj-lt"/>
              </a:rPr>
              <a:t>Set a variable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VARIABLENAME=“New value”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  <a:latin typeface="+mj-lt"/>
              </a:rPr>
              <a:t>*$ export PATH=$PATH:/path/to/new/software*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software has prerequisite packages, libraries, modules.</a:t>
            </a:r>
          </a:p>
          <a:p>
            <a:r>
              <a:rPr lang="en-US" dirty="0">
                <a:latin typeface="+mn-lt"/>
              </a:rPr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CA" sz="2400" dirty="0">
                <a:latin typeface="+mn-lt"/>
              </a:rPr>
              <a:t>$LD_LIBRARY_PATH</a:t>
            </a:r>
            <a:endParaRPr lang="en-US" sz="2400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$PERL5LIB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$LIBPATH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00050" indent="-457200"/>
            <a:r>
              <a:rPr lang="en-US" dirty="0">
                <a:latin typeface="+mn-lt"/>
              </a:rPr>
              <a:t>To get a list of the current variables: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printenv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you connected to the </a:t>
            </a:r>
            <a:r>
              <a:rPr lang="en-US" dirty="0" err="1">
                <a:latin typeface="+mn-lt"/>
              </a:rPr>
              <a:t>BioCluster</a:t>
            </a:r>
            <a:r>
              <a:rPr lang="en-US" dirty="0">
                <a:latin typeface="+mn-lt"/>
              </a:rPr>
              <a:t> with “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” the commands in ~/.</a:t>
            </a:r>
            <a:r>
              <a:rPr lang="en-US" dirty="0" err="1">
                <a:latin typeface="+mn-lt"/>
              </a:rPr>
              <a:t>bashrc</a:t>
            </a:r>
            <a:r>
              <a:rPr lang="en-US" dirty="0">
                <a:latin typeface="+mn-lt"/>
              </a:rPr>
              <a:t>,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are executed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Edit these files with a text editor</a:t>
            </a:r>
          </a:p>
          <a:p>
            <a:r>
              <a:rPr lang="en-US" dirty="0">
                <a:latin typeface="+mn-lt"/>
              </a:rPr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bashrc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Installation</a:t>
            </a:r>
          </a:p>
          <a:p>
            <a:r>
              <a:rPr lang="en-US" dirty="0">
                <a:latin typeface="+mn-lt"/>
              </a:rPr>
              <a:t>Execution</a:t>
            </a:r>
          </a:p>
          <a:p>
            <a:r>
              <a:rPr lang="en-US" dirty="0">
                <a:latin typeface="+mn-lt"/>
              </a:rPr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</a:t>
            </a:r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./configure [--prefix=~/bin]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make install</a:t>
            </a:r>
          </a:p>
          <a:p>
            <a:endParaRPr lang="en-US" dirty="0"/>
          </a:p>
          <a:p>
            <a:r>
              <a:rPr lang="en-US" dirty="0"/>
              <a:t>Look out for errors in the above and </a:t>
            </a:r>
            <a:r>
              <a:rPr lang="en-US" b="1" i="1" u="sng" dirty="0"/>
              <a:t>Read Them</a:t>
            </a:r>
          </a:p>
          <a:p>
            <a:r>
              <a:rPr lang="en-US" dirty="0"/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dirty="0"/>
              <a:t>$ export PATH=$PATH:/path/to/command</a:t>
            </a:r>
          </a:p>
          <a:p>
            <a:endParaRPr lang="en-US" dirty="0"/>
          </a:p>
          <a:p>
            <a:r>
              <a:rPr lang="en-US" dirty="0"/>
              <a:t>Or add to ~/.</a:t>
            </a:r>
            <a:r>
              <a:rPr lang="en-US" dirty="0" err="1"/>
              <a:t>bash_profile</a:t>
            </a:r>
            <a:r>
              <a:rPr lang="en-US" dirty="0"/>
              <a:t> or ~/.</a:t>
            </a:r>
            <a:r>
              <a:rPr lang="en-US" dirty="0" err="1"/>
              <a:t>bashrc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for software requirements usually come before installation instructions.</a:t>
            </a:r>
          </a:p>
          <a:p>
            <a:r>
              <a:rPr lang="en-US" dirty="0"/>
              <a:t>Make sure this software is installed</a:t>
            </a:r>
          </a:p>
          <a:p>
            <a:r>
              <a:rPr lang="en-US" dirty="0"/>
              <a:t>Some dependencies will require administrative </a:t>
            </a:r>
            <a:r>
              <a:rPr lang="en-US" dirty="0" err="1"/>
              <a:t>priviledges</a:t>
            </a:r>
            <a:r>
              <a:rPr lang="en-US" dirty="0"/>
              <a:t> (superuser)</a:t>
            </a:r>
          </a:p>
          <a:p>
            <a:pPr lvl="1"/>
            <a:r>
              <a:rPr lang="en-US" dirty="0"/>
              <a:t>Libraries, compiler versions, </a:t>
            </a:r>
          </a:p>
          <a:p>
            <a:r>
              <a:rPr lang="en-US" dirty="0"/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8708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top, PID, </a:t>
            </a:r>
            <a:r>
              <a:rPr lang="en-US" dirty="0" err="1"/>
              <a:t>ps</a:t>
            </a:r>
            <a:r>
              <a:rPr lang="en-US" dirty="0"/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only if a condition is satisfied</a:t>
            </a:r>
          </a:p>
          <a:p>
            <a:r>
              <a:rPr lang="en-US" dirty="0"/>
              <a:t>Useful for specific tasks, and also to avoid error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multiple times</a:t>
            </a:r>
          </a:p>
          <a:p>
            <a:r>
              <a:rPr lang="en-US" dirty="0"/>
              <a:t>Common pitfalls:</a:t>
            </a:r>
          </a:p>
          <a:p>
            <a:pPr lvl="1"/>
            <a:r>
              <a:rPr lang="en-US" dirty="0"/>
              <a:t>Infinite loops</a:t>
            </a:r>
          </a:p>
          <a:p>
            <a:pPr lvl="1"/>
            <a:r>
              <a:rPr lang="en-US" dirty="0"/>
              <a:t>Off-by-one errors</a:t>
            </a:r>
          </a:p>
          <a:p>
            <a:pPr lvl="1"/>
            <a:endParaRPr lang="en-US" dirty="0"/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pPr lvl="1"/>
            <a:r>
              <a:rPr lang="en-US" dirty="0"/>
              <a:t>Recursion (too complicated for this workshop and rarely required)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2FB0-7BDF-1D40-9D64-B4BCED8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09E3-9E6D-3047-BFA2-8C89F87F7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827B4-DB94-D14B-B396-87E54B29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1745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“interpreted” sets of instructions to control other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qlogin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-n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./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workshop_setup.sh</a:t>
            </a:r>
            <a:endParaRPr lang="en-US" sz="24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 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Relative path: specifies the path from your current location to the file</a:t>
            </a:r>
          </a:p>
          <a:p>
            <a:pPr lvl="1"/>
            <a:r>
              <a:rPr lang="en-US" dirty="0">
                <a:latin typeface="+mn-lt"/>
              </a:rPr>
              <a:t>Current directory can be referenced with: “./”</a:t>
            </a:r>
          </a:p>
          <a:p>
            <a:pPr lvl="1"/>
            <a:r>
              <a:rPr lang="en-US" dirty="0">
                <a:latin typeface="+mn-lt"/>
              </a:rPr>
              <a:t>One directory up: “../”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Absolute path: specifies the path to the file relative to the base root directory</a:t>
            </a:r>
          </a:p>
          <a:p>
            <a:pPr lvl="1"/>
            <a:r>
              <a:rPr lang="en-US" dirty="0">
                <a:latin typeface="+mn-lt"/>
              </a:rPr>
              <a:t>Begins with “/”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touch &lt;filename&gt;</a:t>
            </a:r>
          </a:p>
          <a:p>
            <a:pPr marL="457200" lvl="1" indent="0"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Copying/Moving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cp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Deleting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28062</TotalTime>
  <Words>1256</Words>
  <Application>Microsoft Macintosh PowerPoint</Application>
  <PresentationFormat>On-screen Show (4:3)</PresentationFormat>
  <Paragraphs>263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Options</vt:lpstr>
      <vt:lpstr>Options – Useful Examples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Variables</vt:lpstr>
      <vt:lpstr>Conditionals</vt:lpstr>
      <vt:lpstr>Loops</vt:lpstr>
      <vt:lpstr>Scripts</vt:lpstr>
      <vt:lpstr>Scripts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523</cp:revision>
  <cp:lastPrinted>2019-07-18T19:31:47Z</cp:lastPrinted>
  <dcterms:created xsi:type="dcterms:W3CDTF">2012-12-03T18:05:30Z</dcterms:created>
  <dcterms:modified xsi:type="dcterms:W3CDTF">2019-09-12T22:21:33Z</dcterms:modified>
</cp:coreProperties>
</file>